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48" r:id="rId2"/>
    <p:sldMasterId id="2147483688" r:id="rId3"/>
    <p:sldMasterId id="2147483671" r:id="rId4"/>
  </p:sldMasterIdLst>
  <p:notesMasterIdLst>
    <p:notesMasterId r:id="rId38"/>
  </p:notesMasterIdLst>
  <p:sldIdLst>
    <p:sldId id="256" r:id="rId5"/>
    <p:sldId id="266" r:id="rId6"/>
    <p:sldId id="281" r:id="rId7"/>
    <p:sldId id="280" r:id="rId8"/>
    <p:sldId id="279" r:id="rId9"/>
    <p:sldId id="278" r:id="rId10"/>
    <p:sldId id="277" r:id="rId11"/>
    <p:sldId id="276" r:id="rId12"/>
    <p:sldId id="275" r:id="rId13"/>
    <p:sldId id="274" r:id="rId14"/>
    <p:sldId id="273" r:id="rId15"/>
    <p:sldId id="272" r:id="rId16"/>
    <p:sldId id="282" r:id="rId17"/>
    <p:sldId id="271" r:id="rId18"/>
    <p:sldId id="270" r:id="rId19"/>
    <p:sldId id="269" r:id="rId20"/>
    <p:sldId id="268" r:id="rId21"/>
    <p:sldId id="267" r:id="rId22"/>
    <p:sldId id="286" r:id="rId23"/>
    <p:sldId id="285" r:id="rId24"/>
    <p:sldId id="284" r:id="rId25"/>
    <p:sldId id="283" r:id="rId26"/>
    <p:sldId id="294" r:id="rId27"/>
    <p:sldId id="293" r:id="rId28"/>
    <p:sldId id="292" r:id="rId29"/>
    <p:sldId id="291" r:id="rId30"/>
    <p:sldId id="290" r:id="rId31"/>
    <p:sldId id="289" r:id="rId32"/>
    <p:sldId id="288" r:id="rId33"/>
    <p:sldId id="287" r:id="rId34"/>
    <p:sldId id="297" r:id="rId35"/>
    <p:sldId id="296" r:id="rId36"/>
    <p:sldId id="295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1DEFB8E4-ADCE-821A-B972-436202C8B44A}" v="37" dt="2022-09-20T18:11:41.767"/>
    <p1510:client id="{215AAF93-9189-7AF5-3C29-7C822B697A28}" v="40" dt="2022-09-20T17:40:08.779"/>
    <p1510:client id="{28CBA29A-B1D0-375D-2847-B430BA5AA188}" v="2" dt="2022-09-13T02:12:24.571"/>
    <p1510:client id="{366C386B-5675-9A1D-9316-A67E1DCBF521}" v="10" dt="2022-09-20T17:31:52.298"/>
    <p1510:client id="{445766B3-3690-E930-CF72-4130F8DEBEC2}" v="6" dt="2022-09-19T18:55:14.599"/>
    <p1510:client id="{48CF8B10-471D-E54B-8ED4-6919F848F229}" v="1" dt="2022-08-23T18:23:54.041"/>
    <p1510:client id="{4C6E562B-80BE-00A9-1327-E4709E92FB62}" v="18" dt="2022-09-09T20:04:48.314"/>
    <p1510:client id="{5294E809-3BE6-E468-1301-00B5051B3D66}" v="10" dt="2022-09-09T16:11:01.466"/>
    <p1510:client id="{546674E8-66E5-7871-D78E-C4C12884B1C2}" v="16" dt="2022-09-13T21:01:14.535"/>
    <p1510:client id="{57AFC49B-30E4-BCC6-19BF-A644F763D3AB}" v="7" dt="2022-09-06T22:43:10.406"/>
    <p1510:client id="{70EC3EB0-E858-039E-546F-9696649DF7EB}" v="18" dt="2022-09-01T20:17:44.837"/>
    <p1510:client id="{7A2C8FDC-409E-416E-A784-303D5D0ADB70}" v="13" dt="2022-09-20T18:40:03.961"/>
    <p1510:client id="{7C3646D7-806A-A1DA-EA21-803085062016}" v="39" dt="2022-09-20T17:28:22.517"/>
    <p1510:client id="{87DF9B3D-BA2B-66A3-E3E9-A2DAAAD96CB4}" v="1" dt="2022-09-19T21:32:47.367"/>
    <p1510:client id="{8A9D9425-AA7F-6994-866C-A1A3804F9239}" v="1" dt="2022-09-20T19:27:39.156"/>
    <p1510:client id="{96D340FC-73F4-116B-A483-553891EC0090}" v="17" dt="2022-09-20T03:16:39.155"/>
    <p1510:client id="{A698491D-0151-6F02-F39A-9AE6F3A42B96}" v="1" dt="2022-09-13T02:17:29.216"/>
    <p1510:client id="{ACCB186C-D84A-9F0E-4C6D-6B309F029C4C}" v="8" dt="2022-09-17T21:40:21.947"/>
    <p1510:client id="{B85E2EDD-9D2F-704C-F781-6ABFFA850404}" v="1" dt="2022-09-20T17:10:43.578"/>
    <p1510:client id="{B8EBD373-F095-AE58-D3C7-2C3701EB5CAE}" v="1" dt="2022-08-23T18:21:43.543"/>
    <p1510:client id="{BE2B09D9-59B3-2CA9-DBBC-6DE1F4BE431F}" v="4" dt="2022-09-17T21:31:39.384"/>
    <p1510:client id="{C583ADA1-BEFD-9FEC-F71E-CE952FEE714E}" v="11" dt="2022-09-20T18:03:37.482"/>
    <p1510:client id="{E7DAF715-D7EB-B544-B6C4-FDE745AE9862}" v="2" dt="2022-08-24T00:10:06.655"/>
    <p1510:client id="{E9657747-75B5-2E88-8C07-60B55651584D}" v="3" dt="2022-09-20T20:15:37.298"/>
    <p1510:client id="{F355C315-7C49-586C-D466-78DB39FAA5DC}" v="4" dt="2022-09-20T17:51:39.888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17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76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54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16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86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31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11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4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20B8A9-25F7-4A6F-A1B5-467727459DC1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2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6d00ff1e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6d00ff1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6d00ff1e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6d00ff1e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6d00ff1e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6d00ff1e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6d00ff1e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6d00ff1e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6d00ff1e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6d00ff1e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6d00ff1e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6d00ff1e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6d00ff1e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6d00ff1e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6d00ff1e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6d00ff1e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6d00ff1e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6d00ff1e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84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52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79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61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476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9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0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45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09/20/2022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45DB-49CE-28FE-160C-9C8D6C80D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4AE61-C885-AD2F-7BE0-775DBAC97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181E9-29FB-E219-71E7-2C6C42A0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50AA6-4A7C-49A6-F666-901319A5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657F-E7CD-52B9-8D73-4BC52C7A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4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1350-C75B-8366-13B7-B543BBF7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60E5-0575-8D91-32C7-8E6B1937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9B2CF-D6A9-2EC2-88C7-4AC96BAC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67DB-5220-CB65-0530-6214AB50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216F-AB08-A05F-01BD-5CDD6A16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16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FC11-B6E7-9F22-45EE-65D91098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75AED-CDAD-BF6E-32D2-DE800FC04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CD98-DBF4-7244-45B0-59F707A4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B5DD-95DE-FF61-0A32-9CC0F4C6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6CD3F-2073-ECA8-2E7B-E47784D8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3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4D59-E88F-B7A2-A996-27DFADE3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66BD-5C7A-A28E-9291-D03D1B8A6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7F633-3627-0E3A-2647-03C694EA1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5B334-82FD-0DBB-5D64-A3C62CC1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DC21-2A76-0F14-A75B-BF48DE4D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7581D-0EBE-1DED-82D7-155B9CB9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5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6976-305E-AD09-00E8-F6A1957B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0D3C7-971E-6C3C-D7D4-F82223D64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F933-308C-1648-DC6E-7FA86CD05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DA3A3-8588-ED0B-803C-2229F9CB3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F06F7-DBA5-7E16-BC63-C374D5457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39B8AD-DA61-3A1C-8FE3-F34DC8BE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FA3FC-BD79-1F23-E959-09E36708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CC676-6499-7B09-08A9-ADB76D94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97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106F-A6F9-24B0-2204-B1B9695D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00578-B59C-3519-FFCB-7C364A91E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DB76D-FE6E-DD50-1549-B40A7E38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DFDB6-44D4-D256-9B71-25ABF718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35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9BC0C-78FD-54D6-C799-5331DC2D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55242-7FF5-66C6-2FBF-88BF8435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E6128-8D1D-5AA2-FD5A-F1A9C6B2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A35C-36E3-6EE9-0804-5CCBB68E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8972-4697-9832-1ADA-543E2A18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607CC-C9D3-FA00-8B9E-183012D1E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26740-3A92-1521-3D8E-9E416AAC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AA6A1-572A-0AC9-1568-08DBCB3C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EFF01-E8BF-9F9F-DAF0-E7479A6A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9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F63-BF0C-B073-78A7-1039D2FF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82DD2-7DCD-E617-20E1-88352E48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65BE8-2B19-4F2D-21A5-326F785CC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4AAE-33EC-736A-8305-324DF799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07123-0EBA-C44C-5688-DE366410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2B86-97AB-4A9B-D1EC-685E7001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4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0172-114C-0162-E76B-5736F55C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5CA8E-9B98-2120-D3E9-2A44B1ED5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37ED-6B2C-8ADC-3775-9B734195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AB9C-05A3-5AF7-7BF2-F8C48B72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A725-6F0E-1899-BFC2-0439EFD0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96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DD524-1A69-29C0-0C2F-DB848B886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66558-5199-D3F5-D0D2-5B714270E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04DC3-C38D-CF96-0AB2-74EBBB872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832C-6E45-1AE8-C5DA-457FB1C7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6217-741E-7743-3468-23450DE5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34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385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8ED0A-E735-AD1B-BE86-CBC67B11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15AF1-A162-6DB3-C03E-4C650AEC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C0AD8-2486-0223-F79B-4CCCFDB4E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FC685-8868-9E4B-ACF8-0012C271422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14ED-FC4F-0466-0275-BF9AB93F6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06263-3F07-987B-E211-3470F30FD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08D-6B3A-054C-BD05-72CDD18E8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87" r:id="rId11"/>
    <p:sldLayoutId id="214748367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70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Session #7: </a:t>
            </a:r>
            <a:br>
              <a:rPr lang="en"/>
            </a:br>
            <a:r>
              <a:rPr lang="en"/>
              <a:t>In-Context Learning: 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/>
            <a:r>
              <a:rPr lang="en" sz="2200"/>
              <a:t>Tuesday, Sept 20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Does the Number of Correct Labels Matter?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380640A-084A-F570-9556-443478D4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" y="1284055"/>
            <a:ext cx="9089019" cy="14975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221450"/>
            <a:ext cx="8520600" cy="1036356"/>
          </a:xfrm>
        </p:spPr>
        <p:txBody>
          <a:bodyPr>
            <a:normAutofit/>
          </a:bodyPr>
          <a:lstStyle/>
          <a:p>
            <a:pPr marL="456724" indent="-342424" algn="ctr">
              <a:buNone/>
            </a:pPr>
            <a:r>
              <a:rPr lang="en-US">
                <a:ea typeface="+mn-lt"/>
                <a:cs typeface="+mn-lt"/>
              </a:rPr>
              <a:t>Model performance is fairly insensitive to the number of correct</a:t>
            </a:r>
            <a:endParaRPr lang="en-US">
              <a:cs typeface="Calibri" panose="020F0502020204030204"/>
            </a:endParaRPr>
          </a:p>
          <a:p>
            <a:pPr marL="114300" indent="0" algn="ctr">
              <a:buNone/>
            </a:pPr>
            <a:r>
              <a:rPr lang="en-US">
                <a:ea typeface="+mn-lt"/>
                <a:cs typeface="+mn-lt"/>
              </a:rPr>
              <a:t>labels in the demonstrations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Does Varying K Matter?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79761"/>
            <a:ext cx="8520600" cy="1036356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>
                <a:ea typeface="+mn-lt"/>
                <a:cs typeface="+mn-lt"/>
              </a:rPr>
              <a:t>Model performance does not increase much as k increases when k ≥ 8, both with gold labels and with random labels</a:t>
            </a:r>
            <a:endParaRPr lang="en-US">
              <a:cs typeface="Calibri"/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0FB216B-EDE3-DFAE-CDBB-A612FC7D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30" y="965752"/>
            <a:ext cx="6701741" cy="290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Is the result consistent with better templates?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358900"/>
            <a:ext cx="8520600" cy="1036356"/>
          </a:xfrm>
        </p:spPr>
        <p:txBody>
          <a:bodyPr>
            <a:normAutofit/>
          </a:bodyPr>
          <a:lstStyle/>
          <a:p>
            <a:pPr marL="456724" indent="-342424" algn="ctr">
              <a:buNone/>
            </a:pPr>
            <a:r>
              <a:rPr lang="en-US">
                <a:ea typeface="+mn-lt"/>
                <a:cs typeface="+mn-lt"/>
              </a:rPr>
              <a:t>The trend—replacing gold labels with random labels barely hurting performance—holds with manual templates</a:t>
            </a:r>
            <a:endParaRPr lang="en-US">
              <a:cs typeface="Calibri"/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9D25BB-9A23-BA34-0DD9-A4B8A788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6" y="1557436"/>
            <a:ext cx="9117956" cy="15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Why does in-context learning work?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9182B5CD-AF26-F51E-5B9D-6EF5C52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348351"/>
            <a:ext cx="7128101" cy="28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8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Impact of the distribution of the input text</a:t>
            </a: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79761"/>
            <a:ext cx="8520600" cy="1036356"/>
          </a:xfrm>
        </p:spPr>
        <p:txBody>
          <a:bodyPr>
            <a:normAutofit/>
          </a:bodyPr>
          <a:lstStyle/>
          <a:p>
            <a:pPr marL="456724" indent="-342424" algn="ctr">
              <a:buNone/>
            </a:pPr>
            <a:r>
              <a:rPr lang="en-US">
                <a:ea typeface="+mn-lt"/>
                <a:cs typeface="+mn-lt"/>
              </a:rPr>
              <a:t>In-distribution inputs in the demonstrations substantially contribute to performance gains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61D22F9-B939-B116-D1B3-C6B7389E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0" y="905468"/>
            <a:ext cx="8821355" cy="28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1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Impact of the label space</a:t>
            </a: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879761"/>
            <a:ext cx="8520600" cy="1036356"/>
          </a:xfrm>
        </p:spPr>
        <p:txBody>
          <a:bodyPr>
            <a:normAutofit/>
          </a:bodyPr>
          <a:lstStyle/>
          <a:p>
            <a:pPr marL="456724" indent="-342424" algn="ctr">
              <a:buNone/>
            </a:pPr>
            <a:r>
              <a:rPr lang="en-US">
                <a:ea typeface="+mn-lt"/>
                <a:cs typeface="+mn-lt"/>
              </a:rPr>
              <a:t>Conditioning on the label space seems to significantly contribute to performance gains only for direct models.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9213800-11DE-980D-2F0E-90D398E1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9" y="860897"/>
            <a:ext cx="8879228" cy="29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Impact of the use of input-label pairing</a:t>
            </a: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65454-EECF-F428-BB14-8A2E73FAF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024444"/>
            <a:ext cx="8520600" cy="66741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>
                <a:ea typeface="+mn-lt"/>
                <a:cs typeface="+mn-lt"/>
              </a:rPr>
              <a:t>Keeping the format of the input-label pairs is the key.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6F8A019-4B48-7873-E732-08EBD537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" y="876984"/>
            <a:ext cx="9052849" cy="29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Discussion and Conclusion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D56460-620C-B7C4-D4C5-9F1C137A9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428" y="1044449"/>
            <a:ext cx="8739145" cy="3661508"/>
          </a:xfrm>
        </p:spPr>
        <p:txBody>
          <a:bodyPr>
            <a:normAutofit/>
          </a:bodyPr>
          <a:lstStyle/>
          <a:p>
            <a:r>
              <a:rPr lang="en-US" sz="2400"/>
              <a:t>Three main conclusions</a:t>
            </a:r>
          </a:p>
          <a:p>
            <a:pPr lvl="1"/>
            <a:r>
              <a:rPr lang="en-US" sz="2100"/>
              <a:t>Accuracy gains are mainly coming from independent specification of the input space and the label space</a:t>
            </a:r>
          </a:p>
          <a:p>
            <a:pPr lvl="1"/>
            <a:endParaRPr lang="en-US" sz="2100"/>
          </a:p>
          <a:p>
            <a:pPr lvl="1"/>
            <a:r>
              <a:rPr lang="en-US" sz="2100"/>
              <a:t>The models can still retain up to 95% of performance gains by using either the inputs only or the label set only if the right format is used</a:t>
            </a:r>
          </a:p>
          <a:p>
            <a:pPr lvl="1"/>
            <a:endParaRPr lang="en-US" sz="2100"/>
          </a:p>
          <a:p>
            <a:pPr lvl="1"/>
            <a:r>
              <a:rPr lang="en-US" sz="2100"/>
              <a:t>meta-training with an in-context learning objective magnifies these trends (as it forces the model to exploit simpler details in the demonstrations)</a:t>
            </a:r>
          </a:p>
          <a:p>
            <a:pPr lvl="1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25653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Discussion and Conclusion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D56460-620C-B7C4-D4C5-9F1C137A9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56" y="907367"/>
            <a:ext cx="8739145" cy="3661508"/>
          </a:xfrm>
        </p:spPr>
        <p:txBody>
          <a:bodyPr>
            <a:normAutofit/>
          </a:bodyPr>
          <a:lstStyle/>
          <a:p>
            <a:pPr marL="596885" lvl="1" indent="0">
              <a:buNone/>
            </a:pPr>
            <a:endParaRPr lang="en-US" sz="2100"/>
          </a:p>
          <a:p>
            <a:r>
              <a:rPr lang="en-US" sz="2400"/>
              <a:t>Discussions</a:t>
            </a:r>
          </a:p>
          <a:p>
            <a:pPr lvl="1"/>
            <a:r>
              <a:rPr lang="en-US" sz="2100"/>
              <a:t>Does the model learn at Test time? (Not strictly, it learns a simple map for a task)</a:t>
            </a:r>
          </a:p>
          <a:p>
            <a:pPr lvl="1"/>
            <a:endParaRPr lang="en-US" sz="2100"/>
          </a:p>
          <a:p>
            <a:pPr lvl="1"/>
            <a:r>
              <a:rPr lang="en-US" sz="2100"/>
              <a:t>Capacity of LMs. (demonstrations are for task location and the intrinsic ability to perform the task is obtained at pretraining time)</a:t>
            </a:r>
          </a:p>
          <a:p>
            <a:pPr lvl="1"/>
            <a:endParaRPr lang="en-US" sz="2100"/>
          </a:p>
          <a:p>
            <a:pPr lvl="1"/>
            <a:r>
              <a:rPr lang="en-US" sz="2100"/>
              <a:t>Just using random input-label pairs as demonstrations improve performance. Does this mean the model has a higher zero shot learning capacity then we thought?</a:t>
            </a:r>
          </a:p>
          <a:p>
            <a:pPr lvl="1"/>
            <a:endParaRPr lang="en-US" sz="2100"/>
          </a:p>
          <a:p>
            <a:pPr lvl="1"/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10413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92206"/>
            <a:ext cx="6858000" cy="124182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A review of the Paper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3EB700F-7818-FF97-A069-F9681F3C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89" y="1255670"/>
            <a:ext cx="5639822" cy="1960935"/>
          </a:xfrm>
          <a:prstGeom prst="rect">
            <a:avLst/>
          </a:prstGeom>
        </p:spPr>
      </p:pic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40683070-0B9D-2F7D-9A62-780FCEE4F8E1}"/>
              </a:ext>
            </a:extLst>
          </p:cNvPr>
          <p:cNvSpPr txBox="1">
            <a:spLocks/>
          </p:cNvSpPr>
          <p:nvPr/>
        </p:nvSpPr>
        <p:spPr>
          <a:xfrm>
            <a:off x="93155" y="4780876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/>
              <a:t>🔎: Ayo Ajayi, Elisee </a:t>
            </a:r>
            <a:r>
              <a:rPr lang="en" err="1"/>
              <a:t>Djapa</a:t>
            </a:r>
            <a:r>
              <a:rPr lang="en"/>
              <a:t>, </a:t>
            </a:r>
            <a:r>
              <a:rPr lang="en" err="1"/>
              <a:t>Yongrui</a:t>
            </a:r>
            <a:r>
              <a:rPr lang="en"/>
              <a:t> Qi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D6D7-9414-F254-D00D-91CEF446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CD50-F590-EFE6-3B01-EA9D22369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/>
          </a:p>
          <a:p>
            <a:pPr>
              <a:lnSpc>
                <a:spcPct val="114999"/>
              </a:lnSpc>
            </a:pPr>
            <a:endParaRPr lang="en-US" b="1" i="1"/>
          </a:p>
          <a:p>
            <a:pPr marL="114300" indent="0">
              <a:lnSpc>
                <a:spcPct val="114999"/>
              </a:lnSpc>
              <a:buNone/>
            </a:pPr>
            <a:r>
              <a:rPr lang="en-US" sz="2800" b="1" i="1"/>
              <a:t>This paper is really good at ___ but fails to address ___</a:t>
            </a:r>
            <a:endParaRPr lang="en-US" sz="2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28376-3200-E1A8-5B8D-47DABBFBF4E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12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AD23-0E5C-1C30-BC75-A76A6673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2629121" cy="121674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Paper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247C-CE5C-A991-C5BE-D9F7D6D8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1"/>
            <a:ext cx="2629121" cy="2839064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>
                <a:cs typeface="Calibri"/>
              </a:rPr>
              <a:t>How in-context learning works</a:t>
            </a:r>
          </a:p>
          <a:p>
            <a:r>
              <a:rPr lang="en-US" sz="1500">
                <a:cs typeface="Calibri"/>
              </a:rPr>
              <a:t>Demonstration</a:t>
            </a:r>
            <a:endParaRPr lang="en-US" sz="1500">
              <a:ea typeface="Calibri"/>
              <a:cs typeface="Calibri"/>
            </a:endParaRPr>
          </a:p>
          <a:p>
            <a:pPr lvl="1"/>
            <a:r>
              <a:rPr lang="en-US" sz="1500">
                <a:cs typeface="Calibri"/>
              </a:rPr>
              <a:t>Label space</a:t>
            </a:r>
            <a:endParaRPr lang="en-US" sz="1500"/>
          </a:p>
          <a:p>
            <a:pPr lvl="1"/>
            <a:r>
              <a:rPr lang="en-US" sz="1500">
                <a:cs typeface="Calibri"/>
              </a:rPr>
              <a:t>Input distribution</a:t>
            </a:r>
            <a:endParaRPr lang="en-US" sz="1500">
              <a:ea typeface="Calibri"/>
              <a:cs typeface="Calibri"/>
            </a:endParaRPr>
          </a:p>
          <a:p>
            <a:pPr lvl="1"/>
            <a:r>
              <a:rPr lang="en-US" sz="1500">
                <a:cs typeface="Calibri"/>
              </a:rPr>
              <a:t>Sequence format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>
                <a:ea typeface="Calibri"/>
                <a:cs typeface="Calibri"/>
              </a:rPr>
              <a:t>Main results show that input label mapping is not important to in-context learning.</a:t>
            </a:r>
          </a:p>
          <a:p>
            <a:pPr marL="0" indent="0">
              <a:buNone/>
            </a:pPr>
            <a:endParaRPr lang="en-US" sz="150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1A0527D-7423-B93E-61D9-5C2F5EBB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7" y="1362905"/>
            <a:ext cx="4514498" cy="24152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073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4"/>
            <a:ext cx="9144862" cy="1650048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06043-CB44-B859-A59E-24A9EEFC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4" cy="8915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Positives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0879-0D81-FC9B-9602-A033BDBF0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551" y="1513146"/>
            <a:ext cx="6644274" cy="350413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Empirical paper 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Explains how and why in-context learning works.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ü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Could be useful for anyone trying to incorporate in-context learning within their LM.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Lots of background research.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Explains how and why datasets were chosen.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Diverse datasets (covers topics on science, social media, and finance) supported by GLUE and </a:t>
            </a:r>
            <a:r>
              <a:rPr lang="en-US" sz="150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SuperGLUE</a:t>
            </a: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benchmarks.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Low resource data sets, good for reproducibility (size of datasets)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150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/>
              </a:rPr>
              <a:t>Capacity of Large Model</a:t>
            </a:r>
            <a:endParaRPr lang="en-US" sz="15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endParaRPr lang="en-US" sz="15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54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6043-CB44-B859-A59E-24A9EEFC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Negatives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0879-0D81-FC9B-9602-A033BDBF0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7D7FB8-8A2B-6FE3-2FB4-E59EA3BCEDF4}"/>
              </a:ext>
            </a:extLst>
          </p:cNvPr>
          <p:cNvSpPr txBox="1">
            <a:spLocks/>
          </p:cNvSpPr>
          <p:nvPr/>
        </p:nvSpPr>
        <p:spPr>
          <a:xfrm>
            <a:off x="742950" y="14835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100">
              <a:cs typeface="Calibri"/>
            </a:endParaRPr>
          </a:p>
          <a:p>
            <a:endParaRPr lang="en-US" sz="2100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6D87F2-5624-74B2-9FC4-6A566FCBD313}"/>
              </a:ext>
            </a:extLst>
          </p:cNvPr>
          <p:cNvSpPr txBox="1">
            <a:spLocks/>
          </p:cNvSpPr>
          <p:nvPr/>
        </p:nvSpPr>
        <p:spPr>
          <a:xfrm>
            <a:off x="886065" y="148255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100">
                <a:ea typeface="+mn-lt"/>
                <a:cs typeface="+mn-lt"/>
              </a:rPr>
              <a:t>Why use decoder-only models?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100">
                <a:cs typeface="Calibri"/>
              </a:rPr>
              <a:t>Lack of explanation in methodology: why direct and channel methods?</a:t>
            </a:r>
            <a:endParaRPr lang="en-US" sz="21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100">
                <a:cs typeface="Calibri"/>
              </a:rPr>
              <a:t>What exactly is meta learning and its impact?</a:t>
            </a:r>
            <a:endParaRPr lang="en-US" sz="21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100">
                <a:ea typeface="Calibri"/>
                <a:cs typeface="Calibri"/>
              </a:rPr>
              <a:t>How does demonstration contribute to models?</a:t>
            </a: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100">
              <a:ea typeface="Calibri"/>
              <a:cs typeface="Calibri"/>
            </a:endParaRPr>
          </a:p>
          <a:p>
            <a:pPr marL="0" indent="0">
              <a:buNone/>
            </a:pPr>
            <a:endParaRPr lang="en-US" sz="2100"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2100">
              <a:ea typeface="Calibri"/>
              <a:cs typeface="Calibri"/>
            </a:endParaRPr>
          </a:p>
          <a:p>
            <a:endParaRPr lang="en-US" sz="2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79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Visionary: Conclusion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In-context learning doesn't depend on the association between input and annotation, but the ability to activate pre-trained models by presenting them in the form of data.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Proved that model does not rely on the ground truth input-label mapping as much as we thought (replacing the labels in demonstrations with random labels barely hurts performance)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700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Unnatural In-context learning</a:t>
            </a:r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is “localizing” or “retrieving” concepts that it has learned during pretraining, thus it can perform unnatural/unseen synthetic task with in-context learning. </a:t>
            </a:r>
            <a:endParaRPr sz="2000"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38" y="1152475"/>
            <a:ext cx="6698324" cy="218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85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Zero-shot performance improvement</a:t>
            </a:r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Possible to achieve nearly k-shot performance without using any labeled data! 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You can simply pairing each unlabeled input with a </a:t>
            </a:r>
            <a:r>
              <a:rPr lang="en" sz="1900" b="1"/>
              <a:t>random label</a:t>
            </a:r>
            <a:r>
              <a:rPr lang="en" sz="1900"/>
              <a:t> and using it as the demonstrations.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Raise zero-shot baseline level up to 20% absolute in classification and up to 15% absolute in multi-choice tasks.</a:t>
            </a:r>
            <a:endParaRPr sz="1900"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69751"/>
            <a:ext cx="4179327" cy="154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975" y="2969762"/>
            <a:ext cx="4179324" cy="1548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672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Watch Out!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Prompts randomly sampled from an </a:t>
            </a:r>
            <a:r>
              <a:rPr lang="en" sz="1900" b="1"/>
              <a:t>external corpus are detriment</a:t>
            </a:r>
            <a:r>
              <a:rPr lang="en" sz="1900"/>
              <a:t> to the model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Need to care about the choice of demonstrations. (</a:t>
            </a:r>
            <a:r>
              <a:rPr lang="en" sz="1900" b="1"/>
              <a:t>same/close input distribution</a:t>
            </a:r>
            <a:r>
              <a:rPr lang="en" sz="1900"/>
              <a:t>)</a:t>
            </a:r>
            <a:endParaRPr sz="1900"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69750"/>
            <a:ext cx="4211675" cy="15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400" y="2969748"/>
            <a:ext cx="4211675" cy="15490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5834888" y="257175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Random Unigrams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1842275" y="257175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rbel"/>
                <a:ea typeface="Corbel"/>
                <a:cs typeface="Corbel"/>
                <a:sym typeface="Corbel"/>
              </a:rPr>
              <a:t>External Corpus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2268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Complementary Work - Instruction following model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i="1"/>
              <a:t>Multitask Prompted Training Enables Zero-Shot Task Generalization</a:t>
            </a:r>
            <a:r>
              <a:rPr lang="en" sz="1900"/>
              <a:t>, 2022 ICLR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 total of 171 multitasking datasets were collected and a total of 1939 prompts were created, with an average of 11.3 prompts per dataset.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Multi-task learning based on datasets containing </a:t>
            </a:r>
            <a:r>
              <a:rPr lang="en" sz="1900" b="1"/>
              <a:t>instruction prompt</a:t>
            </a:r>
            <a:r>
              <a:rPr lang="en" sz="1900"/>
              <a:t> (prompt form is more like an explicit command/instruction)</a:t>
            </a:r>
            <a:endParaRPr sz="1900"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497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Complementary Work - Instruction following model</a:t>
            </a:r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13" y="1152474"/>
            <a:ext cx="8128773" cy="3266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235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Complementary Work - Instruction following model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Why important?</a:t>
            </a:r>
            <a:endParaRPr sz="1900" b="1"/>
          </a:p>
          <a:p>
            <a:pPr indent="0">
              <a:buNone/>
            </a:pPr>
            <a:r>
              <a:rPr lang="en" sz="1900"/>
              <a:t>The demonstrations and instructions largely have the same role to LMs, and the author hypothesizes that the findings hold for instruction-following models.</a:t>
            </a:r>
            <a:endParaRPr sz="1900"/>
          </a:p>
          <a:p>
            <a:pPr indent="0">
              <a:buNone/>
            </a:pPr>
            <a:endParaRPr lang="en-US" sz="1900"/>
          </a:p>
          <a:p>
            <a:pPr indent="0">
              <a:lnSpc>
                <a:spcPct val="114999"/>
              </a:lnSpc>
              <a:buNone/>
            </a:pPr>
            <a:r>
              <a:rPr lang="en-US" sz="1900" b="1"/>
              <a:t>Why hypothesize is true?</a:t>
            </a:r>
          </a:p>
          <a:p>
            <a:pPr indent="0">
              <a:buNone/>
            </a:pPr>
            <a:r>
              <a:rPr lang="en" sz="1900"/>
              <a:t>The instructions prompt the model to recover the capacity it already has, but do not supervise the model to learn novel task semantics.</a:t>
            </a:r>
            <a:endParaRPr sz="1900"/>
          </a:p>
        </p:txBody>
      </p:sp>
      <p:sp>
        <p:nvSpPr>
          <p:cNvPr id="176" name="Google Shape;176;p3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150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Rethinking the Role of Demonstrations: What makes In-context learning Work?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279567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/>
              <a:t>Flow of the presentation:–</a:t>
            </a:r>
          </a:p>
          <a:p>
            <a:pPr marL="342900" indent="-342900">
              <a:spcAft>
                <a:spcPts val="1200"/>
              </a:spcAft>
            </a:pPr>
            <a:r>
              <a:rPr lang="en-US"/>
              <a:t>Background (</a:t>
            </a:r>
            <a:r>
              <a:rPr lang="en-US" err="1"/>
              <a:t>MetaICL</a:t>
            </a:r>
            <a:r>
              <a:rPr lang="en-US"/>
              <a:t>, Noisy, and direct inference in brief)</a:t>
            </a:r>
          </a:p>
          <a:p>
            <a:pPr marL="342900" indent="-342900">
              <a:spcAft>
                <a:spcPts val="1200"/>
              </a:spcAft>
            </a:pPr>
            <a:r>
              <a:rPr lang="en-US"/>
              <a:t>What is the article trying to answer?</a:t>
            </a:r>
          </a:p>
          <a:p>
            <a:pPr marL="342900" indent="-342900">
              <a:spcAft>
                <a:spcPts val="1200"/>
              </a:spcAft>
            </a:pPr>
            <a:r>
              <a:rPr lang="en-US"/>
              <a:t>Design of the Experiments (What is their approach?)</a:t>
            </a:r>
          </a:p>
          <a:p>
            <a:pPr marL="342900" indent="-342900">
              <a:spcAft>
                <a:spcPts val="1200"/>
              </a:spcAft>
            </a:pPr>
            <a:r>
              <a:rPr lang="en-US"/>
              <a:t>Results </a:t>
            </a:r>
          </a:p>
          <a:p>
            <a:pPr marL="342900" indent="-342900">
              <a:spcAft>
                <a:spcPts val="1200"/>
              </a:spcAft>
            </a:pPr>
            <a:r>
              <a:rPr lang="en-US"/>
              <a:t>Discussion and Conclusions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45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Investigate how does model scale, training objective, and architecture affect the model behavior during in-context learning.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 also post other related works, experiments are overlapped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Noisy Channel Language Model Prompting for Few-Shot Text Classification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i="1"/>
              <a:t>MetaICL: Learning to Learn In Context</a:t>
            </a:r>
            <a:endParaRPr i="1"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9179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9824" y="2433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Using the methodology for FSL (And perhaps OSL?) 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Font typeface="Corbel"/>
              <a:buNone/>
            </a:pPr>
            <a:endParaRPr lang="en"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🔭</a:t>
            </a:r>
            <a:r>
              <a:rPr lang="en"/>
              <a:t>: Haoyue, Fadil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1A060-694C-84EB-29AA-6803253AD1F9}"/>
              </a:ext>
            </a:extLst>
          </p:cNvPr>
          <p:cNvSpPr txBox="1"/>
          <p:nvPr/>
        </p:nvSpPr>
        <p:spPr>
          <a:xfrm>
            <a:off x="264354" y="1697248"/>
            <a:ext cx="730175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200">
                <a:latin typeface="Corbel"/>
              </a:rPr>
              <a:t>Computer Vision</a:t>
            </a:r>
          </a:p>
          <a:p>
            <a:pPr marL="285750" indent="-285750">
              <a:buChar char="•"/>
            </a:pPr>
            <a:endParaRPr lang="en-US" sz="2200">
              <a:latin typeface="Corbel"/>
            </a:endParaRPr>
          </a:p>
          <a:p>
            <a:pPr marL="285750" indent="-285750">
              <a:buChar char="•"/>
            </a:pPr>
            <a:r>
              <a:rPr lang="en-US" sz="2200">
                <a:latin typeface="Corbel"/>
              </a:rPr>
              <a:t>Robotics</a:t>
            </a:r>
          </a:p>
          <a:p>
            <a:pPr marL="285750" indent="-285750">
              <a:buChar char="•"/>
            </a:pPr>
            <a:endParaRPr lang="en-US" sz="2200">
              <a:latin typeface="Corbel"/>
            </a:endParaRPr>
          </a:p>
          <a:p>
            <a:pPr marL="285750" indent="-285750">
              <a:buChar char="•"/>
            </a:pPr>
            <a:r>
              <a:rPr lang="en-US" sz="2200">
                <a:latin typeface="Corbel"/>
              </a:rPr>
              <a:t>Audio processing</a:t>
            </a:r>
          </a:p>
          <a:p>
            <a:pPr algn="l"/>
            <a:endParaRPr lang="en-US" sz="220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686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reptile, crocodilian reptile, dinosaur&#10;&#10;Description automatically generated">
            <a:extLst>
              <a:ext uri="{FF2B5EF4-FFF2-40B4-BE49-F238E27FC236}">
                <a16:creationId xmlns:a16="http://schemas.microsoft.com/office/drawing/2014/main" id="{D5E05E72-FE21-3D39-9F21-935F1E9F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490879"/>
            <a:ext cx="4405745" cy="248039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1AF05DF-E178-6953-1BD6-40633786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54" y="1490879"/>
            <a:ext cx="4395355" cy="2480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082E36-AF45-4484-3219-A1991B661023}"/>
              </a:ext>
            </a:extLst>
          </p:cNvPr>
          <p:cNvSpPr txBox="1"/>
          <p:nvPr/>
        </p:nvSpPr>
        <p:spPr>
          <a:xfrm>
            <a:off x="2443556" y="554182"/>
            <a:ext cx="4171990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cs typeface="Calibri"/>
              </a:rPr>
              <a:t>Alligator vs Crocodile</a:t>
            </a:r>
          </a:p>
        </p:txBody>
      </p:sp>
    </p:spTree>
    <p:extLst>
      <p:ext uri="{BB962C8B-B14F-4D97-AF65-F5344CB8AC3E}">
        <p14:creationId xmlns:p14="http://schemas.microsoft.com/office/powerpoint/2010/main" val="262520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16CD56A-E491-011C-298A-33DF79DD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75" y="848382"/>
            <a:ext cx="6803949" cy="4035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92AAD-5F1A-E603-D079-10DF9C8FC444}"/>
              </a:ext>
            </a:extLst>
          </p:cNvPr>
          <p:cNvSpPr txBox="1"/>
          <p:nvPr/>
        </p:nvSpPr>
        <p:spPr>
          <a:xfrm>
            <a:off x="3052833" y="254376"/>
            <a:ext cx="2829389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>
                <a:cs typeface="Calibri"/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5614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Background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2715-D64A-932C-94F0-C40225ACB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Meta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2A2ED-8958-D1D2-3AD5-B7A5DAE3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0" y="1610531"/>
            <a:ext cx="8075858" cy="2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Background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2715-D64A-932C-94F0-C40225ACB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2773"/>
            <a:ext cx="8520600" cy="3416400"/>
          </a:xfrm>
        </p:spPr>
        <p:txBody>
          <a:bodyPr/>
          <a:lstStyle/>
          <a:p>
            <a:r>
              <a:rPr lang="en-US"/>
              <a:t>What is Noisy/Channel Vs Direct Inference(what we normally do)?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E18F0-8024-F7A3-733D-004D683DB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" t="7946"/>
          <a:stretch/>
        </p:blipFill>
        <p:spPr>
          <a:xfrm>
            <a:off x="2239793" y="1591344"/>
            <a:ext cx="4359613" cy="2700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9A17C-69C1-496B-6267-CBB91D4E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36" y="4235047"/>
            <a:ext cx="4048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What is article trying to answer?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2715-D64A-932C-94F0-C40225ACB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article is trying to empirically find the the importance of demonstrations (conditions) for in-context learning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CB527-8C1A-A778-2A9B-64A773F5E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" t="8566"/>
          <a:stretch/>
        </p:blipFill>
        <p:spPr>
          <a:xfrm>
            <a:off x="709738" y="2166280"/>
            <a:ext cx="3569141" cy="2125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8126B-D8F5-6D39-3FBF-8B072864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86" y="2021732"/>
            <a:ext cx="4115205" cy="25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8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Design of the Experiments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2715-D64A-932C-94F0-C40225ACB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LMs (12 decoder-based models, which are a variation of the 6 LMs)</a:t>
            </a:r>
          </a:p>
          <a:p>
            <a:r>
              <a:rPr lang="en-US"/>
              <a:t>Different number of tasks specific to experiment</a:t>
            </a:r>
          </a:p>
          <a:p>
            <a:r>
              <a:rPr lang="en-US"/>
              <a:t>Accuracies averaged locally and grouped (classification and multi-choice)</a:t>
            </a:r>
          </a:p>
          <a:p>
            <a:r>
              <a:rPr lang="en-US"/>
              <a:t>Main experiment Ideas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2C8BE8-F2E4-E7F8-881C-E94D7BADB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 t="3007" b="4872"/>
          <a:stretch/>
        </p:blipFill>
        <p:spPr>
          <a:xfrm>
            <a:off x="3913599" y="2187779"/>
            <a:ext cx="4918702" cy="273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04290-57C9-4C8A-6334-8E5CB008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1" y="2740859"/>
            <a:ext cx="3515877" cy="162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7200"/>
              <a:t>Results</a:t>
            </a:r>
            <a:endParaRPr sz="720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516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34667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-US"/>
              <a:t>Ground Truth Matters Little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✍️: Ammar and Karan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42715-D64A-932C-94F0-C40225ACB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1" y="4161892"/>
            <a:ext cx="8520600" cy="56613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>
                <a:ea typeface="+mn-lt"/>
                <a:cs typeface="+mn-lt"/>
              </a:rPr>
              <a:t>Replacing gold labels with random labels only marginally hurts performance</a:t>
            </a:r>
            <a:endParaRPr lang="en-US">
              <a:cs typeface="Calibri"/>
            </a:endParaRPr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AFF8C60-ABAF-D280-CB84-99E25144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7" y="768471"/>
            <a:ext cx="8662202" cy="33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492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33</Slides>
  <Notes>27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Simple Light</vt:lpstr>
      <vt:lpstr>Office Theme</vt:lpstr>
      <vt:lpstr>office theme</vt:lpstr>
      <vt:lpstr>Simple Light</vt:lpstr>
      <vt:lpstr>Session #7:  In-Context Learning: </vt:lpstr>
      <vt:lpstr>PowerPoint Presentation</vt:lpstr>
      <vt:lpstr>Rethinking the Role of Demonstrations: What makes In-context learning Work?</vt:lpstr>
      <vt:lpstr>Background</vt:lpstr>
      <vt:lpstr>Background</vt:lpstr>
      <vt:lpstr>What is article trying to answer?</vt:lpstr>
      <vt:lpstr>Design of the Experiments</vt:lpstr>
      <vt:lpstr>Results</vt:lpstr>
      <vt:lpstr>Ground Truth Matters Little</vt:lpstr>
      <vt:lpstr>Does the Number of Correct Labels Matter?</vt:lpstr>
      <vt:lpstr>Does Varying K Matter?</vt:lpstr>
      <vt:lpstr>Is the result consistent with better templates?</vt:lpstr>
      <vt:lpstr>Why does in-context learning work?</vt:lpstr>
      <vt:lpstr>Impact of the distribution of the input text</vt:lpstr>
      <vt:lpstr>Impact of the label space</vt:lpstr>
      <vt:lpstr>Impact of the use of input-label pairing</vt:lpstr>
      <vt:lpstr>Discussion and Conclusion</vt:lpstr>
      <vt:lpstr>Discussion and Conclusion</vt:lpstr>
      <vt:lpstr>PowerPoint Presentation</vt:lpstr>
      <vt:lpstr>Paper Summary</vt:lpstr>
      <vt:lpstr>Positives</vt:lpstr>
      <vt:lpstr>Negatives</vt:lpstr>
      <vt:lpstr>Visionary: Conclusion</vt:lpstr>
      <vt:lpstr>Unnatural In-context learning</vt:lpstr>
      <vt:lpstr>Zero-shot performance improvement</vt:lpstr>
      <vt:lpstr>Watch Out!</vt:lpstr>
      <vt:lpstr>Complementary Work - Instruction following model</vt:lpstr>
      <vt:lpstr>Complementary Work - Instruction following model</vt:lpstr>
      <vt:lpstr>Complementary Work - Instruction following model</vt:lpstr>
      <vt:lpstr>Future Work</vt:lpstr>
      <vt:lpstr>Using the methodology for FSL (And perhaps OSL?) 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6</cp:revision>
  <dcterms:modified xsi:type="dcterms:W3CDTF">2022-09-20T20:24:11Z</dcterms:modified>
</cp:coreProperties>
</file>